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4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7" r:id="rId10"/>
    <p:sldId id="264" r:id="rId11"/>
    <p:sldId id="266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BCEB6BF-91FA-4B5E-A15A-BBB0CCD11FE0}">
          <p14:sldIdLst>
            <p14:sldId id="256"/>
            <p14:sldId id="261"/>
            <p14:sldId id="257"/>
            <p14:sldId id="258"/>
            <p14:sldId id="259"/>
            <p14:sldId id="260"/>
            <p14:sldId id="262"/>
            <p14:sldId id="263"/>
            <p14:sldId id="267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I GS 66" initials="MG6" lastIdx="1" clrIdx="0">
    <p:extLst>
      <p:ext uri="{19B8F6BF-5375-455C-9EA6-DF929625EA0E}">
        <p15:presenceInfo xmlns:p15="http://schemas.microsoft.com/office/powerpoint/2012/main" userId="MSI GS 6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0099"/>
    <a:srgbClr val="00FF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24" autoAdjust="0"/>
  </p:normalViewPr>
  <p:slideViewPr>
    <p:cSldViewPr>
      <p:cViewPr varScale="1">
        <p:scale>
          <a:sx n="82" d="100"/>
          <a:sy n="82" d="100"/>
        </p:scale>
        <p:origin x="148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D5505-2CCE-453B-959F-AAC0E9A65F48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78F47D64-3604-4997-87FD-7367450A2F05}">
      <dgm:prSet phldrT="[Текст]" phldr="1"/>
      <dgm:spPr/>
      <dgm:t>
        <a:bodyPr/>
        <a:lstStyle/>
        <a:p>
          <a:endParaRPr lang="ru-RU" dirty="0"/>
        </a:p>
      </dgm:t>
    </dgm:pt>
    <dgm:pt modelId="{DB79BE40-B911-4630-AADE-70D0BA3CA7B2}" type="parTrans" cxnId="{25C42931-58E4-471C-8C86-02C2B8A5E263}">
      <dgm:prSet/>
      <dgm:spPr/>
      <dgm:t>
        <a:bodyPr/>
        <a:lstStyle/>
        <a:p>
          <a:endParaRPr lang="ru-RU"/>
        </a:p>
      </dgm:t>
    </dgm:pt>
    <dgm:pt modelId="{BDB64565-C6EC-482A-9ABC-BCEC3FBD979D}" type="sibTrans" cxnId="{25C42931-58E4-471C-8C86-02C2B8A5E263}">
      <dgm:prSet/>
      <dgm:spPr/>
      <dgm:t>
        <a:bodyPr/>
        <a:lstStyle/>
        <a:p>
          <a:endParaRPr lang="ru-RU"/>
        </a:p>
      </dgm:t>
    </dgm:pt>
    <dgm:pt modelId="{3AA68B91-1D00-4209-9065-6E4C4EDCE57D}" type="pres">
      <dgm:prSet presAssocID="{302D5505-2CCE-453B-959F-AAC0E9A65F48}" presName="Name0" presStyleCnt="0">
        <dgm:presLayoutVars>
          <dgm:dir/>
          <dgm:animLvl val="lvl"/>
          <dgm:resizeHandles val="exact"/>
        </dgm:presLayoutVars>
      </dgm:prSet>
      <dgm:spPr/>
    </dgm:pt>
    <dgm:pt modelId="{BCFDCC1A-F17B-425F-B088-7057C540A506}" type="pres">
      <dgm:prSet presAssocID="{302D5505-2CCE-453B-959F-AAC0E9A65F48}" presName="dummy" presStyleCnt="0"/>
      <dgm:spPr/>
    </dgm:pt>
    <dgm:pt modelId="{3C33776F-10B6-4CA3-8C35-D9E703FE347B}" type="pres">
      <dgm:prSet presAssocID="{302D5505-2CCE-453B-959F-AAC0E9A65F48}" presName="linH" presStyleCnt="0"/>
      <dgm:spPr/>
    </dgm:pt>
    <dgm:pt modelId="{41BF77A4-6374-4630-B9BE-3C0D7CBCC313}" type="pres">
      <dgm:prSet presAssocID="{302D5505-2CCE-453B-959F-AAC0E9A65F48}" presName="padding1" presStyleCnt="0"/>
      <dgm:spPr/>
    </dgm:pt>
    <dgm:pt modelId="{4E776A15-15E2-4C0F-8E10-65705C833C86}" type="pres">
      <dgm:prSet presAssocID="{78F47D64-3604-4997-87FD-7367450A2F05}" presName="linV" presStyleCnt="0"/>
      <dgm:spPr/>
    </dgm:pt>
    <dgm:pt modelId="{B21B1CAD-D68F-4E05-928B-FDEA1B99E54E}" type="pres">
      <dgm:prSet presAssocID="{78F47D64-3604-4997-87FD-7367450A2F05}" presName="spVertical1" presStyleCnt="0"/>
      <dgm:spPr/>
    </dgm:pt>
    <dgm:pt modelId="{8CC4EF06-1C5C-4C83-A8E5-A656431F8F6D}" type="pres">
      <dgm:prSet presAssocID="{78F47D64-3604-4997-87FD-7367450A2F05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34A252A-539E-4F7B-A681-0418E1076DEE}" type="pres">
      <dgm:prSet presAssocID="{78F47D64-3604-4997-87FD-7367450A2F05}" presName="spVertical2" presStyleCnt="0"/>
      <dgm:spPr/>
    </dgm:pt>
    <dgm:pt modelId="{3FBDD0B1-7FAE-4ADD-8B7E-2EA1D39D79D8}" type="pres">
      <dgm:prSet presAssocID="{78F47D64-3604-4997-87FD-7367450A2F05}" presName="spVertical3" presStyleCnt="0"/>
      <dgm:spPr/>
    </dgm:pt>
    <dgm:pt modelId="{2BADA666-09A7-4006-A1F9-F20DA12527CC}" type="pres">
      <dgm:prSet presAssocID="{302D5505-2CCE-453B-959F-AAC0E9A65F48}" presName="padding2" presStyleCnt="0"/>
      <dgm:spPr/>
    </dgm:pt>
    <dgm:pt modelId="{61C81FEF-FEFD-40CA-9D5A-971FFA4F71CC}" type="pres">
      <dgm:prSet presAssocID="{302D5505-2CCE-453B-959F-AAC0E9A65F48}" presName="negArrow" presStyleCnt="0"/>
      <dgm:spPr/>
    </dgm:pt>
    <dgm:pt modelId="{287D4220-B2AC-4538-AC37-CDA48BF57C80}" type="pres">
      <dgm:prSet presAssocID="{302D5505-2CCE-453B-959F-AAC0E9A65F48}" presName="backgroundArrow" presStyleLbl="node1" presStyleIdx="0" presStyleCnt="1" custLinFactNeighborX="2267" custLinFactNeighborY="-1180"/>
      <dgm:spPr>
        <a:ln>
          <a:noFill/>
        </a:ln>
      </dgm:spPr>
    </dgm:pt>
  </dgm:ptLst>
  <dgm:cxnLst>
    <dgm:cxn modelId="{25C42931-58E4-471C-8C86-02C2B8A5E263}" srcId="{302D5505-2CCE-453B-959F-AAC0E9A65F48}" destId="{78F47D64-3604-4997-87FD-7367450A2F05}" srcOrd="0" destOrd="0" parTransId="{DB79BE40-B911-4630-AADE-70D0BA3CA7B2}" sibTransId="{BDB64565-C6EC-482A-9ABC-BCEC3FBD979D}"/>
    <dgm:cxn modelId="{BDD1BC33-0009-49A8-A379-E07F53F492E1}" type="presOf" srcId="{78F47D64-3604-4997-87FD-7367450A2F05}" destId="{8CC4EF06-1C5C-4C83-A8E5-A656431F8F6D}" srcOrd="0" destOrd="0" presId="urn:microsoft.com/office/officeart/2005/8/layout/hProcess3"/>
    <dgm:cxn modelId="{FAA2D549-67E8-4F1E-A9DF-E9D875941A0D}" type="presOf" srcId="{302D5505-2CCE-453B-959F-AAC0E9A65F48}" destId="{3AA68B91-1D00-4209-9065-6E4C4EDCE57D}" srcOrd="0" destOrd="0" presId="urn:microsoft.com/office/officeart/2005/8/layout/hProcess3"/>
    <dgm:cxn modelId="{52BE5B46-29C0-45C8-B340-5E19329BA8DC}" type="presParOf" srcId="{3AA68B91-1D00-4209-9065-6E4C4EDCE57D}" destId="{BCFDCC1A-F17B-425F-B088-7057C540A506}" srcOrd="0" destOrd="0" presId="urn:microsoft.com/office/officeart/2005/8/layout/hProcess3"/>
    <dgm:cxn modelId="{137E5661-0724-4131-AC8F-D2ED530698A4}" type="presParOf" srcId="{3AA68B91-1D00-4209-9065-6E4C4EDCE57D}" destId="{3C33776F-10B6-4CA3-8C35-D9E703FE347B}" srcOrd="1" destOrd="0" presId="urn:microsoft.com/office/officeart/2005/8/layout/hProcess3"/>
    <dgm:cxn modelId="{10C13772-11B9-458F-9F54-8A07B60A1A91}" type="presParOf" srcId="{3C33776F-10B6-4CA3-8C35-D9E703FE347B}" destId="{41BF77A4-6374-4630-B9BE-3C0D7CBCC313}" srcOrd="0" destOrd="0" presId="urn:microsoft.com/office/officeart/2005/8/layout/hProcess3"/>
    <dgm:cxn modelId="{14CDFDC1-9C49-4E54-907B-460D22BFEFD2}" type="presParOf" srcId="{3C33776F-10B6-4CA3-8C35-D9E703FE347B}" destId="{4E776A15-15E2-4C0F-8E10-65705C833C86}" srcOrd="1" destOrd="0" presId="urn:microsoft.com/office/officeart/2005/8/layout/hProcess3"/>
    <dgm:cxn modelId="{35FF70B2-5AB5-45CD-AEAE-3C072B0A192C}" type="presParOf" srcId="{4E776A15-15E2-4C0F-8E10-65705C833C86}" destId="{B21B1CAD-D68F-4E05-928B-FDEA1B99E54E}" srcOrd="0" destOrd="0" presId="urn:microsoft.com/office/officeart/2005/8/layout/hProcess3"/>
    <dgm:cxn modelId="{1DB66C49-7D2C-4B24-8588-7A55DB7100E2}" type="presParOf" srcId="{4E776A15-15E2-4C0F-8E10-65705C833C86}" destId="{8CC4EF06-1C5C-4C83-A8E5-A656431F8F6D}" srcOrd="1" destOrd="0" presId="urn:microsoft.com/office/officeart/2005/8/layout/hProcess3"/>
    <dgm:cxn modelId="{C71A516A-782E-4F0F-8E7A-A498C5ACD786}" type="presParOf" srcId="{4E776A15-15E2-4C0F-8E10-65705C833C86}" destId="{134A252A-539E-4F7B-A681-0418E1076DEE}" srcOrd="2" destOrd="0" presId="urn:microsoft.com/office/officeart/2005/8/layout/hProcess3"/>
    <dgm:cxn modelId="{5DC65395-86F0-451C-A53E-B4F33CACB730}" type="presParOf" srcId="{4E776A15-15E2-4C0F-8E10-65705C833C86}" destId="{3FBDD0B1-7FAE-4ADD-8B7E-2EA1D39D79D8}" srcOrd="3" destOrd="0" presId="urn:microsoft.com/office/officeart/2005/8/layout/hProcess3"/>
    <dgm:cxn modelId="{D92AE415-ACD5-416E-A501-E88939D247F9}" type="presParOf" srcId="{3C33776F-10B6-4CA3-8C35-D9E703FE347B}" destId="{2BADA666-09A7-4006-A1F9-F20DA12527CC}" srcOrd="2" destOrd="0" presId="urn:microsoft.com/office/officeart/2005/8/layout/hProcess3"/>
    <dgm:cxn modelId="{49C1A5EB-5D00-4F36-9FBA-594B1CC99BDC}" type="presParOf" srcId="{3C33776F-10B6-4CA3-8C35-D9E703FE347B}" destId="{61C81FEF-FEFD-40CA-9D5A-971FFA4F71CC}" srcOrd="3" destOrd="0" presId="urn:microsoft.com/office/officeart/2005/8/layout/hProcess3"/>
    <dgm:cxn modelId="{D5E975DC-EFB6-4E71-BDF9-902FDBEA49F2}" type="presParOf" srcId="{3C33776F-10B6-4CA3-8C35-D9E703FE347B}" destId="{287D4220-B2AC-4538-AC37-CDA48BF57C80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D4220-B2AC-4538-AC37-CDA48BF57C80}">
      <dsp:nvSpPr>
        <dsp:cNvPr id="0" name=""/>
        <dsp:cNvSpPr/>
      </dsp:nvSpPr>
      <dsp:spPr>
        <a:xfrm>
          <a:off x="0" y="15708"/>
          <a:ext cx="1264509" cy="108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4EF06-1C5C-4C83-A8E5-A656431F8F6D}">
      <dsp:nvSpPr>
        <dsp:cNvPr id="0" name=""/>
        <dsp:cNvSpPr/>
      </dsp:nvSpPr>
      <dsp:spPr>
        <a:xfrm>
          <a:off x="102000" y="298452"/>
          <a:ext cx="1036058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500" kern="1200" dirty="0"/>
        </a:p>
      </dsp:txBody>
      <dsp:txXfrm>
        <a:off x="102000" y="298452"/>
        <a:ext cx="1036058" cy="54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54DAC-C182-4505-A29B-3744855DB0C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491-5767-4FD0-9BF5-A9CDB24A3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78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491-5767-4FD0-9BF5-A9CDB24A370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6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491-5767-4FD0-9BF5-A9CDB24A370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84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CD9C-7111-48D7-ACC8-CDE4C4B7DBE3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631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33D0-6F29-4F4F-B36A-F22668EC954A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9249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33D0-6F29-4F4F-B36A-F22668EC954A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14803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33D0-6F29-4F4F-B36A-F22668EC954A}" type="slidenum">
              <a:rPr lang="ru-RU" altLang="en-US" smtClean="0"/>
              <a:pPr/>
              <a:t>‹#›</a:t>
            </a:fld>
            <a:endParaRPr lang="ru-RU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2476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33D0-6F29-4F4F-B36A-F22668EC954A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6316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33D0-6F29-4F4F-B36A-F22668EC954A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29411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33D0-6F29-4F4F-B36A-F22668EC954A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26526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7F5D-1DE1-48D8-8391-4B02B91FEAA5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00811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4175-04E4-42CA-A317-339E43162802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86829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E6C36-408E-4331-AC8B-24B726307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A23EBC-8730-4026-9ECE-A1394BE35B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41C1A7-38F1-43B4-AB61-5BF6A633775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2DBBC05-149D-4D9E-8A38-E8F50C53C888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888FC3A0-45B7-4ADD-9432-3D3DE899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A4EBC4F-0AF2-44B4-AB58-BB2464FB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5C81E8-5D47-482E-92FB-21324A48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5D5E014-C4C0-43BC-89FD-31ABDC123AD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9200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3755-F28D-48DC-9EE1-3DBDEBFE6D1B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1353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2E10-C8A0-4D3A-BABA-935F4A0C75D2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0947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2B1-F693-4364-B3EE-2C50C4F9A111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9127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EC19B-87BB-4EAE-A28A-81B0F06ABD5C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2549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C5E-CBCF-4492-813C-A1755D14CD74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4285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CBBCF-FCFB-400F-A0A8-72986CB04141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1992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C74E1-5F3C-4356-B811-BCE5B763C3C0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31083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3BFDC-DECE-4C9E-A88B-C5D1C085AB97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0414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C33D0-6F29-4F4F-B36A-F22668EC954A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0304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hyperlink" Target="https://github.com/Dunga23/JavaschoolProjectR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slide" Target="slide2.xml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6BB0D05-E230-481D-9C21-43CFE1355B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98556"/>
            <a:ext cx="7794625" cy="2322380"/>
          </a:xfrm>
        </p:spPr>
        <p:txBody>
          <a:bodyPr/>
          <a:lstStyle/>
          <a:p>
            <a:pPr algn="l"/>
            <a:r>
              <a:rPr lang="ru-RU" altLang="ru-RU" sz="4000" dirty="0">
                <a:solidFill>
                  <a:srgbClr val="00FF00"/>
                </a:solidFill>
              </a:rPr>
              <a:t>Нахождение окружности, имеющей наибольшую плотность точек внутри себя.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2F0C0F8-900B-47B0-8105-092521BDE53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51664" y="2398621"/>
            <a:ext cx="4495800" cy="1188087"/>
          </a:xfrm>
        </p:spPr>
        <p:txBody>
          <a:bodyPr/>
          <a:lstStyle/>
          <a:p>
            <a:pPr marL="0" indent="0" algn="ctr">
              <a:buNone/>
            </a:pP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Годовой проект по информатике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 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год.</a:t>
            </a:r>
            <a:endParaRPr lang="ru-RU" altLang="ru-RU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5DE6DCA-2F6B-44B2-A1DC-4F963ED8FAE5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 rotWithShape="1">
          <a:blip r:embed="rId2"/>
          <a:stretch/>
        </p:blipFill>
        <p:spPr>
          <a:xfrm>
            <a:off x="4810185" y="4059084"/>
            <a:ext cx="3784599" cy="2128837"/>
          </a:xfrm>
        </p:spPr>
      </p:pic>
      <p:sp>
        <p:nvSpPr>
          <p:cNvPr id="2052" name="Text Box 4">
            <a:extLst>
              <a:ext uri="{FF2B5EF4-FFF2-40B4-BE49-F238E27FC236}">
                <a16:creationId xmlns:a16="http://schemas.microsoft.com/office/drawing/2014/main" id="{52268FC9-16EA-4752-B427-464888D1D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1" y="5928447"/>
            <a:ext cx="40511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Автор: Ривин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Дмитрий, 10-1 класс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823E01-FDF5-45CB-AFB7-CEDCEF953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0" t="47837" r="60424" b="9749"/>
          <a:stretch/>
        </p:blipFill>
        <p:spPr>
          <a:xfrm>
            <a:off x="431449" y="3460351"/>
            <a:ext cx="3902368" cy="22880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DCF1958-A837-4E19-A595-0CE3F26EBE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800" y="188913"/>
            <a:ext cx="7543800" cy="955675"/>
          </a:xfrm>
        </p:spPr>
        <p:txBody>
          <a:bodyPr/>
          <a:lstStyle/>
          <a:p>
            <a:r>
              <a:rPr lang="ru-RU" altLang="ru-RU" dirty="0">
                <a:solidFill>
                  <a:srgbClr val="00FF00"/>
                </a:solidFill>
              </a:rPr>
              <a:t>О программе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A73BD0B-AF27-489C-BA61-9707F4315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88688"/>
            <a:ext cx="7288529" cy="5159719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1800" dirty="0"/>
              <a:t>Реализованные классы</a:t>
            </a:r>
            <a:r>
              <a:rPr lang="en-US" altLang="ru-RU" sz="1800" dirty="0"/>
              <a:t>:</a:t>
            </a:r>
          </a:p>
          <a:p>
            <a:pPr marL="0" indent="0">
              <a:buNone/>
            </a:pPr>
            <a:r>
              <a:rPr lang="ru-RU" altLang="ru-RU" sz="1800" dirty="0"/>
              <a:t>1.</a:t>
            </a:r>
            <a:r>
              <a:rPr lang="en-US" altLang="ru-RU" sz="1800" dirty="0"/>
              <a:t> Circle (</a:t>
            </a:r>
            <a:r>
              <a:rPr lang="ru-RU" altLang="ru-RU" sz="1800" dirty="0"/>
              <a:t>круг),</a:t>
            </a:r>
          </a:p>
          <a:p>
            <a:pPr marL="0" indent="0">
              <a:buNone/>
            </a:pPr>
            <a:r>
              <a:rPr lang="ru-RU" altLang="ru-RU" sz="1800" dirty="0"/>
              <a:t>2. </a:t>
            </a:r>
            <a:r>
              <a:rPr lang="en-US" altLang="ru-RU" sz="1800" dirty="0"/>
              <a:t>Figures </a:t>
            </a:r>
            <a:r>
              <a:rPr lang="ru-RU" altLang="ru-RU" sz="1800" dirty="0"/>
              <a:t>(рисование фигур),</a:t>
            </a:r>
            <a:endParaRPr lang="en-US" altLang="ru-RU" sz="1800" dirty="0"/>
          </a:p>
          <a:p>
            <a:pPr marL="0" indent="0">
              <a:buNone/>
            </a:pPr>
            <a:r>
              <a:rPr lang="en-US" altLang="ru-RU" sz="1800" dirty="0"/>
              <a:t>3. Point (</a:t>
            </a:r>
            <a:r>
              <a:rPr lang="ru-RU" altLang="ru-RU" sz="1800" dirty="0"/>
              <a:t>точка), </a:t>
            </a:r>
          </a:p>
          <a:p>
            <a:pPr marL="0" indent="0">
              <a:buNone/>
            </a:pPr>
            <a:r>
              <a:rPr lang="ru-RU" altLang="ru-RU" sz="1800" dirty="0"/>
              <a:t>4. </a:t>
            </a:r>
            <a:r>
              <a:rPr lang="en-US" altLang="ru-RU" sz="1800" dirty="0"/>
              <a:t>Triangle (</a:t>
            </a:r>
            <a:r>
              <a:rPr lang="ru-RU" altLang="ru-RU" sz="1800" dirty="0"/>
              <a:t>треугольник),</a:t>
            </a:r>
          </a:p>
          <a:p>
            <a:pPr marL="0" indent="0">
              <a:buNone/>
            </a:pPr>
            <a:r>
              <a:rPr lang="ru-RU" altLang="ru-RU" sz="1800" dirty="0"/>
              <a:t>5. </a:t>
            </a:r>
            <a:r>
              <a:rPr lang="en-US" altLang="ru-RU" sz="1800" dirty="0"/>
              <a:t>Vector2 (</a:t>
            </a:r>
            <a:r>
              <a:rPr lang="ru-RU" altLang="ru-RU" sz="1800" dirty="0"/>
              <a:t>вектор).</a:t>
            </a:r>
          </a:p>
        </p:txBody>
      </p:sp>
      <p:sp>
        <p:nvSpPr>
          <p:cNvPr id="29724" name="Text Box 28">
            <a:extLst>
              <a:ext uri="{FF2B5EF4-FFF2-40B4-BE49-F238E27FC236}">
                <a16:creationId xmlns:a16="http://schemas.microsoft.com/office/drawing/2014/main" id="{A9500D61-C4E4-4A13-980B-883420CCD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191" y="2970213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 sz="1600"/>
          </a:p>
        </p:txBody>
      </p:sp>
      <p:sp>
        <p:nvSpPr>
          <p:cNvPr id="29778" name="AutoShape 8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707C383-C1A4-412E-807D-842F55FC4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5949950"/>
            <a:ext cx="1081087" cy="576263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1400" dirty="0"/>
              <a:t>Содержание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98E08-A795-47FB-B6E7-C06B641898CB}"/>
              </a:ext>
            </a:extLst>
          </p:cNvPr>
          <p:cNvSpPr txBox="1"/>
          <p:nvPr/>
        </p:nvSpPr>
        <p:spPr>
          <a:xfrm>
            <a:off x="4105084" y="707683"/>
            <a:ext cx="387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     </a:t>
            </a:r>
            <a:r>
              <a:rPr lang="ru-RU" dirty="0"/>
              <a:t>Метод </a:t>
            </a:r>
            <a:r>
              <a:rPr lang="en-US" dirty="0"/>
              <a:t>solve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4B833C-F7D6-4340-95F8-4FFA54482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81" t="9749" r="8656" b="43000"/>
          <a:stretch/>
        </p:blipFill>
        <p:spPr>
          <a:xfrm>
            <a:off x="3665831" y="1638044"/>
            <a:ext cx="5400720" cy="24303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B970A0-768E-4CAC-B435-D7E02615D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95" t="9750" r="848" b="60499"/>
          <a:stretch/>
        </p:blipFill>
        <p:spPr>
          <a:xfrm>
            <a:off x="3665831" y="4068368"/>
            <a:ext cx="5400720" cy="1530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5B222-B14F-4584-B3B4-CB92E68A5AD7}"/>
              </a:ext>
            </a:extLst>
          </p:cNvPr>
          <p:cNvSpPr txBox="1"/>
          <p:nvPr/>
        </p:nvSpPr>
        <p:spPr>
          <a:xfrm>
            <a:off x="881508" y="3551565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 </a:t>
            </a:r>
            <a:r>
              <a:rPr lang="en-US" dirty="0"/>
              <a:t>Circle: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54CF2F-0419-4B39-9AF3-602C99EF22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12" t="11680" r="5703" b="37570"/>
          <a:stretch/>
        </p:blipFill>
        <p:spPr>
          <a:xfrm>
            <a:off x="-36188" y="4045021"/>
            <a:ext cx="3702020" cy="2812979"/>
          </a:xfrm>
          <a:prstGeom prst="rect">
            <a:avLst/>
          </a:prstGeom>
        </p:spPr>
      </p:pic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BBDC16D-83D9-4D1F-BFA4-623A52755695}"/>
              </a:ext>
            </a:extLst>
          </p:cNvPr>
          <p:cNvSpPr/>
          <p:nvPr/>
        </p:nvSpPr>
        <p:spPr>
          <a:xfrm>
            <a:off x="6141161" y="1131712"/>
            <a:ext cx="450060" cy="425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8FA5EB1-31ED-4D8B-B27D-C77444A96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>
                <a:solidFill>
                  <a:srgbClr val="00FF00"/>
                </a:solidFill>
              </a:rPr>
              <a:t>Возникшие затруднения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FBA5B8D-E12C-4964-B51B-B2A7110351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1448" y="1358724"/>
            <a:ext cx="7107906" cy="4889683"/>
          </a:xfrm>
        </p:spPr>
        <p:txBody>
          <a:bodyPr/>
          <a:lstStyle/>
          <a:p>
            <a:r>
              <a:rPr lang="ru-RU" altLang="ru-RU" dirty="0"/>
              <a:t>Необходимость уточнения формулировки задачи.</a:t>
            </a:r>
          </a:p>
          <a:p>
            <a:pPr marL="0" indent="0">
              <a:buNone/>
            </a:pPr>
            <a:r>
              <a:rPr lang="ru-RU" altLang="ru-RU" dirty="0"/>
              <a:t>То есть какие точки считать внутренними для окружности при решении задачи? Будем учитывать граничные точки при подсчёте числа внутренних и при проверке, что внутри искомой окружности есть хотя бы две точки множества.</a:t>
            </a:r>
          </a:p>
          <a:p>
            <a:r>
              <a:rPr lang="ru-RU" altLang="ru-RU" dirty="0"/>
              <a:t>Радиус и центр описанной окружности треугольника в координатах. Однако это затруднение вызвано лишь громоздкостью данных выражений при наборе, ведь программа практически не теряет скорости из-за этого.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559D1E-5EB1-43FB-90A3-45E858955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7" t="6249" r="22438" b="8000"/>
          <a:stretch/>
        </p:blipFill>
        <p:spPr>
          <a:xfrm>
            <a:off x="2861772" y="5004752"/>
            <a:ext cx="2430324" cy="1853247"/>
          </a:xfrm>
          <a:prstGeom prst="rect">
            <a:avLst/>
          </a:prstGeom>
        </p:spPr>
      </p:pic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C57B4644-4515-41B4-9CF6-C4554294F6B0}"/>
              </a:ext>
            </a:extLst>
          </p:cNvPr>
          <p:cNvSpPr/>
          <p:nvPr/>
        </p:nvSpPr>
        <p:spPr>
          <a:xfrm>
            <a:off x="7539354" y="6039348"/>
            <a:ext cx="1443234" cy="450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Содержание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Text Box 7">
            <a:extLst>
              <a:ext uri="{FF2B5EF4-FFF2-40B4-BE49-F238E27FC236}">
                <a16:creationId xmlns:a16="http://schemas.microsoft.com/office/drawing/2014/main" id="{A9606B93-5C47-4FB8-A411-9902D398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" y="3429000"/>
            <a:ext cx="7379812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ru-RU" altLang="ru-RU" sz="2800" b="1" dirty="0">
              <a:solidFill>
                <a:srgbClr val="CC0099"/>
              </a:solidFill>
            </a:endParaRPr>
          </a:p>
          <a:p>
            <a:pPr>
              <a:spcBef>
                <a:spcPct val="50000"/>
              </a:spcBef>
            </a:pPr>
            <a:r>
              <a:rPr lang="ru-RU" altLang="ru-RU" sz="2400" b="1" dirty="0"/>
              <a:t>Презентацию подготовил</a:t>
            </a:r>
          </a:p>
          <a:p>
            <a:pPr>
              <a:spcBef>
                <a:spcPct val="50000"/>
              </a:spcBef>
            </a:pPr>
            <a:r>
              <a:rPr lang="ru-RU" altLang="ru-RU" sz="2400" b="1" dirty="0"/>
              <a:t>ученик 10-1 класса</a:t>
            </a:r>
          </a:p>
          <a:p>
            <a:pPr>
              <a:spcBef>
                <a:spcPct val="50000"/>
              </a:spcBef>
            </a:pPr>
            <a:r>
              <a:rPr lang="ru-RU" altLang="ru-RU" sz="2400" b="1" dirty="0"/>
              <a:t>Ривин Дмитрий</a:t>
            </a:r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39C3BE68-FD95-48C1-BDDD-BFA3E87AA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" y="5859324"/>
            <a:ext cx="5130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400" dirty="0"/>
              <a:t>Контактная информация:</a:t>
            </a:r>
          </a:p>
          <a:p>
            <a:pPr>
              <a:spcBef>
                <a:spcPct val="50000"/>
              </a:spcBef>
            </a:pPr>
            <a:r>
              <a:rPr lang="en-US" altLang="ru-RU" sz="2400" dirty="0"/>
              <a:t>QZOHIG@yandex.ru</a:t>
            </a:r>
            <a:endParaRPr lang="ru-RU" alt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DF404-868F-4BEA-943D-BA5E61E52AEB}"/>
              </a:ext>
            </a:extLst>
          </p:cNvPr>
          <p:cNvSpPr txBox="1"/>
          <p:nvPr/>
        </p:nvSpPr>
        <p:spPr>
          <a:xfrm>
            <a:off x="1691616" y="458604"/>
            <a:ext cx="5313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6872F-BF70-43C0-A420-EE1739116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6" t="1000" r="13577" b="4500"/>
          <a:stretch/>
        </p:blipFill>
        <p:spPr>
          <a:xfrm>
            <a:off x="5143976" y="1268711"/>
            <a:ext cx="3986848" cy="41401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5E50B3-BED7-4EB5-8B7C-E46CD8998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01" r="50984" b="14999"/>
          <a:stretch/>
        </p:blipFill>
        <p:spPr>
          <a:xfrm>
            <a:off x="-1" y="1268711"/>
            <a:ext cx="4962201" cy="2700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C7FA6-2536-4588-A9EC-FA26E1E0D016}"/>
              </a:ext>
            </a:extLst>
          </p:cNvPr>
          <p:cNvSpPr txBox="1"/>
          <p:nvPr/>
        </p:nvSpPr>
        <p:spPr>
          <a:xfrm>
            <a:off x="4545095" y="6170432"/>
            <a:ext cx="279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linkClick r:id="rId4"/>
              </a:rPr>
              <a:t>Репозиторий</a:t>
            </a:r>
            <a:endParaRPr lang="ru-RU" sz="2400" dirty="0"/>
          </a:p>
        </p:txBody>
      </p:sp>
      <p:sp>
        <p:nvSpPr>
          <p:cNvPr id="10" name="AutoShape 8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D625C43-41E8-4B41-A723-85F4F9149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5949950"/>
            <a:ext cx="1081087" cy="576263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1400" dirty="0"/>
              <a:t>Содержание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A47FA32-A691-4B0F-B5C2-204A59CC6A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Этапы решения задачи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9A4817E-DB19-451C-A67D-0A73368040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sz="2000" dirty="0">
                <a:hlinkClick r:id="rId2" action="ppaction://hlinksldjump"/>
              </a:rPr>
              <a:t>Постановка задачи</a:t>
            </a:r>
            <a:endParaRPr lang="ru-RU" altLang="ru-RU" sz="2000" dirty="0"/>
          </a:p>
          <a:p>
            <a:r>
              <a:rPr lang="ru-RU" altLang="ru-RU" sz="2000" dirty="0">
                <a:hlinkClick r:id="rId3" action="ppaction://hlinksldjump"/>
              </a:rPr>
              <a:t>Входные и выходные данные</a:t>
            </a:r>
            <a:endParaRPr lang="ru-RU" altLang="ru-RU" sz="2000" dirty="0"/>
          </a:p>
          <a:p>
            <a:r>
              <a:rPr lang="ru-RU" altLang="ru-RU" sz="2000" dirty="0">
                <a:hlinkClick r:id="rId4" action="ppaction://hlinksldjump"/>
              </a:rPr>
              <a:t>Так что же нужно сделать?</a:t>
            </a:r>
            <a:endParaRPr lang="ru-RU" altLang="ru-RU" sz="2000" dirty="0"/>
          </a:p>
          <a:p>
            <a:r>
              <a:rPr lang="ru-RU" altLang="ru-RU" sz="2000" dirty="0">
                <a:hlinkClick r:id="rId5" action="ppaction://hlinksldjump"/>
              </a:rPr>
              <a:t>Математическая модель</a:t>
            </a:r>
            <a:endParaRPr lang="ru-RU" altLang="ru-RU" sz="2000" dirty="0"/>
          </a:p>
          <a:p>
            <a:r>
              <a:rPr lang="ru-RU" altLang="ru-RU" dirty="0">
                <a:hlinkClick r:id="rId6" action="ppaction://hlinksldjump"/>
              </a:rPr>
              <a:t>С</a:t>
            </a:r>
            <a:r>
              <a:rPr lang="ru-RU" altLang="ru-RU" sz="2000" dirty="0">
                <a:hlinkClick r:id="rId6" action="ppaction://hlinksldjump"/>
              </a:rPr>
              <a:t>труктура данных</a:t>
            </a:r>
            <a:endParaRPr lang="ru-RU" altLang="ru-RU" sz="2000" dirty="0"/>
          </a:p>
          <a:p>
            <a:r>
              <a:rPr lang="ru-RU" altLang="ru-RU" dirty="0">
                <a:hlinkClick r:id="rId7" action="ppaction://hlinksldjump"/>
              </a:rPr>
              <a:t>М</a:t>
            </a:r>
            <a:r>
              <a:rPr lang="ru-RU" altLang="ru-RU" sz="2000" dirty="0">
                <a:hlinkClick r:id="rId7" action="ppaction://hlinksldjump"/>
              </a:rPr>
              <a:t>етод решения задачи</a:t>
            </a:r>
            <a:endParaRPr lang="ru-RU" altLang="ru-RU" sz="2000" dirty="0"/>
          </a:p>
          <a:p>
            <a:r>
              <a:rPr lang="ru-RU" altLang="ru-RU" sz="2000" dirty="0">
                <a:hlinkClick r:id="rId8" action="ppaction://hlinksldjump"/>
              </a:rPr>
              <a:t>Пример работы программы</a:t>
            </a:r>
            <a:endParaRPr lang="ru-RU" altLang="ru-RU" dirty="0"/>
          </a:p>
          <a:p>
            <a:r>
              <a:rPr lang="ru-RU" altLang="ru-RU" sz="2000" dirty="0">
                <a:hlinkClick r:id="rId9" action="ppaction://hlinksldjump"/>
              </a:rPr>
              <a:t>О программе</a:t>
            </a:r>
            <a:endParaRPr lang="en-US" altLang="ru-RU" sz="2000" dirty="0"/>
          </a:p>
          <a:p>
            <a:r>
              <a:rPr lang="ru-RU" altLang="ru-RU" sz="2000" dirty="0">
                <a:hlinkClick r:id="rId10" action="ppaction://hlinksldjump"/>
              </a:rPr>
              <a:t>Возникшие затруднения</a:t>
            </a:r>
            <a:endParaRPr lang="ru-RU" altLang="ru-RU" sz="2000" dirty="0"/>
          </a:p>
          <a:p>
            <a:endParaRPr lang="ru-RU" altLang="ru-RU" sz="20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C4599B8-5192-4852-83F2-4D05E32E8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86426"/>
          </a:xfrm>
        </p:spPr>
        <p:txBody>
          <a:bodyPr/>
          <a:lstStyle/>
          <a:p>
            <a:pPr algn="ctr"/>
            <a:r>
              <a:rPr lang="ru-RU" altLang="ru-RU" dirty="0">
                <a:solidFill>
                  <a:srgbClr val="00FF00"/>
                </a:solidFill>
              </a:rPr>
              <a:t>Постановка задачи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31FD2DC-CE5F-487E-8A1A-BF678BC472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alt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плоскости задано конечное множество точек. Нарисовать окружность, содержащую внутри себя хотя бы 2 точки множества и имеющую наибольшую плотность точек внутри себя (кол-во точек на единицу площади). Выделить точки, попавшие внутрь</a:t>
            </a: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244" name="AutoShap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A69C17B-AA92-4BDC-A1E2-8505BFB11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432" y="6130926"/>
            <a:ext cx="1080743" cy="611188"/>
          </a:xfrm>
          <a:prstGeom prst="actionButtonBlank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u-RU" altLang="ru-RU" sz="1400" dirty="0">
                <a:solidFill>
                  <a:schemeClr val="tx1"/>
                </a:solidFill>
              </a:rPr>
              <a:t>Содержание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2DA5C39-C748-4A9C-82D7-D7DE388B4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402" y="64910"/>
            <a:ext cx="7055380" cy="1400530"/>
          </a:xfrm>
        </p:spPr>
        <p:txBody>
          <a:bodyPr/>
          <a:lstStyle/>
          <a:p>
            <a:pPr algn="ctr"/>
            <a:r>
              <a:rPr lang="ru-RU" altLang="ru-RU" dirty="0">
                <a:solidFill>
                  <a:srgbClr val="00FF00"/>
                </a:solidFill>
              </a:rPr>
              <a:t>Входные и выходные данные</a:t>
            </a:r>
          </a:p>
        </p:txBody>
      </p:sp>
      <p:sp>
        <p:nvSpPr>
          <p:cNvPr id="11274" name="Text Box 10">
            <a:extLst>
              <a:ext uri="{FF2B5EF4-FFF2-40B4-BE49-F238E27FC236}">
                <a16:creationId xmlns:a16="http://schemas.microsoft.com/office/drawing/2014/main" id="{D06E1577-D686-4F0B-BAA0-80E59008C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535" y="1443612"/>
            <a:ext cx="8301037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400" b="1" i="1" dirty="0"/>
              <a:t>1)Входные данные:</a:t>
            </a:r>
          </a:p>
          <a:p>
            <a:r>
              <a:rPr lang="ru-RU" alt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Координаты заданных точек . (динамический массив)</a:t>
            </a:r>
            <a:endParaRPr lang="ru-RU" altLang="ru-RU" sz="2400" b="1" i="1" dirty="0"/>
          </a:p>
          <a:p>
            <a:r>
              <a:rPr lang="ru-RU" altLang="ru-RU" sz="2400" b="1" i="1" dirty="0"/>
              <a:t>2)Выходные данные:</a:t>
            </a:r>
          </a:p>
          <a:p>
            <a:r>
              <a:rPr lang="ru-RU" alt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Результирующая окружность </a:t>
            </a:r>
            <a:r>
              <a:rPr lang="ru-RU" alt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класса </a:t>
            </a:r>
            <a:r>
              <a:rPr lang="en-US" alt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ru-RU" alt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точки, попавшие внутрь. </a:t>
            </a:r>
          </a:p>
          <a:p>
            <a:endParaRPr lang="ru-RU" altLang="ru-RU" sz="2400" dirty="0"/>
          </a:p>
        </p:txBody>
      </p:sp>
      <p:sp>
        <p:nvSpPr>
          <p:cNvPr id="11275" name="AutoShape 1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5FB5C00-9ECC-4DC7-A0A0-4D575C931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6092825"/>
            <a:ext cx="1081087" cy="576263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1400"/>
              <a:t>Содержание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6B2418-3E38-4625-9F01-7AF7EA977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2750" r="12500" b="13250"/>
          <a:stretch/>
        </p:blipFill>
        <p:spPr>
          <a:xfrm>
            <a:off x="4751212" y="4149096"/>
            <a:ext cx="2961928" cy="2553982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1E534B4C-7167-4000-9B36-D7B5D432A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301770"/>
              </p:ext>
            </p:extLst>
          </p:nvPr>
        </p:nvGraphicFramePr>
        <p:xfrm>
          <a:off x="3487514" y="4870381"/>
          <a:ext cx="1264510" cy="1136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649B2B-075A-465C-8FE4-50F89F8B43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203" t="15000" r="14566" b="23749"/>
          <a:stretch/>
        </p:blipFill>
        <p:spPr>
          <a:xfrm>
            <a:off x="251424" y="4149096"/>
            <a:ext cx="3148011" cy="2553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1D232E9-7430-4690-B23D-312ECCC64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146474"/>
          </a:xfrm>
        </p:spPr>
        <p:txBody>
          <a:bodyPr/>
          <a:lstStyle/>
          <a:p>
            <a:pPr algn="ctr"/>
            <a:r>
              <a:rPr lang="ru-RU" altLang="ru-RU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 что же нужно сделать?</a:t>
            </a:r>
          </a:p>
        </p:txBody>
      </p:sp>
      <p:sp>
        <p:nvSpPr>
          <p:cNvPr id="18441" name="Rectangle 9">
            <a:extLst>
              <a:ext uri="{FF2B5EF4-FFF2-40B4-BE49-F238E27FC236}">
                <a16:creationId xmlns:a16="http://schemas.microsoft.com/office/drawing/2014/main" id="{942B66EE-B764-4D6C-B129-C1642F24F32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Имеем</a:t>
            </a:r>
            <a:r>
              <a:rPr lang="ru-RU" altLang="ru-RU" sz="2400" b="1" i="1" dirty="0"/>
              <a:t>:</a:t>
            </a:r>
            <a:r>
              <a:rPr lang="ru-RU" altLang="ru-RU" sz="2400" b="1" dirty="0"/>
              <a:t>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множество точек.</a:t>
            </a:r>
          </a:p>
          <a:p>
            <a:pPr marL="0" indent="0">
              <a:buNone/>
            </a:pP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Требуется</a:t>
            </a:r>
            <a:r>
              <a:rPr lang="ru-RU" altLang="ru-RU" sz="1800" i="1" dirty="0"/>
              <a:t>:</a:t>
            </a:r>
          </a:p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Найти окружность с наибольшей плотностью точек внутри.</a:t>
            </a:r>
          </a:p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Нарисовать её цветом.</a:t>
            </a:r>
          </a:p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Превратить попавшие внутрь точки в окружности маленького радиуса и покрасить их.</a:t>
            </a:r>
            <a:endParaRPr lang="ru-RU" altLang="ru-RU" sz="2400" dirty="0"/>
          </a:p>
        </p:txBody>
      </p:sp>
      <p:sp>
        <p:nvSpPr>
          <p:cNvPr id="18446" name="AutoShape 1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C47F507-2D79-4114-B07F-DAD43200A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6092825"/>
            <a:ext cx="1081087" cy="576263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1400"/>
              <a:t>Содержание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E6BD20-C944-4001-9894-FFB02253486D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 rotWithShape="1">
          <a:blip r:embed="rId3"/>
          <a:srcRect l="-1" t="19725" r="49178" b="14272"/>
          <a:stretch/>
        </p:blipFill>
        <p:spPr>
          <a:xfrm>
            <a:off x="5202084" y="1178700"/>
            <a:ext cx="3860663" cy="2394188"/>
          </a:xfr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42309E4-81ED-4380-8DD1-0A04BBE9C783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 rotWithShape="1">
          <a:blip r:embed="rId4"/>
          <a:srcRect l="1244" t="15425" r="41160" b="15666"/>
          <a:stretch/>
        </p:blipFill>
        <p:spPr>
          <a:xfrm>
            <a:off x="5022060" y="3653271"/>
            <a:ext cx="3860663" cy="2394188"/>
          </a:xfr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54350F8-CA0D-46DA-838B-06854F7CA95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391976" y="1988808"/>
            <a:ext cx="810108" cy="386986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17D3DDB-B713-4F80-96D2-DC02F14133D0}"/>
              </a:ext>
            </a:extLst>
          </p:cNvPr>
          <p:cNvCxnSpPr>
            <a:cxnSpLocks/>
          </p:cNvCxnSpPr>
          <p:nvPr/>
        </p:nvCxnSpPr>
        <p:spPr>
          <a:xfrm>
            <a:off x="3941916" y="4689168"/>
            <a:ext cx="990132" cy="9001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EF64965-C72E-4C40-B623-64C1DF60D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>
                <a:solidFill>
                  <a:srgbClr val="00FF00"/>
                </a:solidFill>
              </a:rPr>
              <a:t>Математическая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5" name="Rectangle 11">
                <a:extLst>
                  <a:ext uri="{FF2B5EF4-FFF2-40B4-BE49-F238E27FC236}">
                    <a16:creationId xmlns:a16="http://schemas.microsoft.com/office/drawing/2014/main" id="{96D7DB5A-2E62-49E1-B296-761706B39B3D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57200" y="1268300"/>
                <a:ext cx="4038600" cy="4771048"/>
              </a:xfrm>
            </p:spPr>
            <p:txBody>
              <a:bodyPr>
                <a:normAutofit fontScale="92500"/>
              </a:bodyPr>
              <a:lstStyle/>
              <a:p>
                <a:r>
                  <a:rPr lang="ru-RU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Находим центр и радиус описанной окружности треугольника</a:t>
                </a:r>
                <a:r>
                  <a:rPr lang="en-US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координатам его вершин.</a:t>
                </a:r>
                <a:endParaRPr lang="ru-RU" altLang="ru-RU" sz="2400" b="1" dirty="0"/>
              </a:p>
              <a:p>
                <a:endParaRPr lang="ru-RU" alt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alt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определению плотность точек внутри окружности равна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l-GR" altLang="ru-RU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sSup>
                          <m:sSupPr>
                            <m:ctrlPr>
                              <a:rPr lang="en-US" altLang="ru-RU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sz="24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ru-RU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ru-RU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:r>
                  <a:rPr lang="en-US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-  </a:t>
                </a:r>
                <a:r>
                  <a:rPr lang="ru-RU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кол-во точек внутри окружности</a:t>
                </a:r>
                <a:r>
                  <a:rPr lang="en-US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</a:t>
                </a:r>
                <a:r>
                  <a:rPr lang="en-US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– </a:t>
                </a:r>
                <a:r>
                  <a:rPr lang="ru-RU" alt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радиус окружности.</a:t>
                </a:r>
              </a:p>
              <a:p>
                <a:endParaRPr lang="ru-RU" altLang="ru-RU" sz="2400" b="1" dirty="0"/>
              </a:p>
            </p:txBody>
          </p:sp>
        </mc:Choice>
        <mc:Fallback xmlns="">
          <p:sp>
            <p:nvSpPr>
              <p:cNvPr id="21515" name="Rectangle 11">
                <a:extLst>
                  <a:ext uri="{FF2B5EF4-FFF2-40B4-BE49-F238E27FC236}">
                    <a16:creationId xmlns:a16="http://schemas.microsoft.com/office/drawing/2014/main" id="{96D7DB5A-2E62-49E1-B296-761706B39B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7200" y="1268300"/>
                <a:ext cx="4038600" cy="4771048"/>
              </a:xfrm>
              <a:blipFill>
                <a:blip r:embed="rId2"/>
                <a:stretch>
                  <a:fillRect l="-905" t="-894" r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523" name="Object 19">
            <a:extLst>
              <a:ext uri="{FF2B5EF4-FFF2-40B4-BE49-F238E27FC236}">
                <a16:creationId xmlns:a16="http://schemas.microsoft.com/office/drawing/2014/main" id="{FF36623F-CBA5-4AD6-ABB6-FC552AEB309C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6610350" y="495776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14120" imgH="215640" progId="Equation.3">
                  <p:embed/>
                </p:oleObj>
              </mc:Choice>
              <mc:Fallback>
                <p:oleObj name="Формула" r:id="rId3" imgW="11412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0350" y="4957763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7" name="Rectangle 13">
            <a:extLst>
              <a:ext uri="{FF2B5EF4-FFF2-40B4-BE49-F238E27FC236}">
                <a16:creationId xmlns:a16="http://schemas.microsoft.com/office/drawing/2014/main" id="{7CEE99BB-8D71-4573-B5F9-1D083C017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919D2401-62EF-4F36-AEB4-C0EBD929A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084" y="1269105"/>
            <a:ext cx="11704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 1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519" name="Text Box 15">
            <a:extLst>
              <a:ext uri="{FF2B5EF4-FFF2-40B4-BE49-F238E27FC236}">
                <a16:creationId xmlns:a16="http://schemas.microsoft.com/office/drawing/2014/main" id="{6683B17F-A8A1-4E80-8EE6-213F3CADE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610" y="3776440"/>
            <a:ext cx="72487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 2.</a:t>
            </a:r>
          </a:p>
        </p:txBody>
      </p:sp>
      <p:sp>
        <p:nvSpPr>
          <p:cNvPr id="21521" name="Rectangle 17">
            <a:extLst>
              <a:ext uri="{FF2B5EF4-FFF2-40B4-BE49-F238E27FC236}">
                <a16:creationId xmlns:a16="http://schemas.microsoft.com/office/drawing/2014/main" id="{4F34F7F1-C749-4ADD-AAE7-1064A969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21522" name="AutoShape 1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444848A-5153-42EA-9A2B-A4DCF0795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6165850"/>
            <a:ext cx="1081087" cy="576263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1400"/>
              <a:t>Содержание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8C71CA1-1608-41A6-96BF-D81AF91444B0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 rotWithShape="1">
          <a:blip r:embed="rId6"/>
          <a:srcRect l="29614" r="14765" b="8277"/>
          <a:stretch/>
        </p:blipFill>
        <p:spPr>
          <a:xfrm>
            <a:off x="6227781" y="1268299"/>
            <a:ext cx="2574783" cy="2481649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2E02F0-C17D-4E92-98D1-44F264F4F9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10" t="7991" r="14565" b="16750"/>
          <a:stretch/>
        </p:blipFill>
        <p:spPr>
          <a:xfrm>
            <a:off x="6227779" y="3780430"/>
            <a:ext cx="2574783" cy="235049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7BD2A91-0E34-4F0E-811D-208B3E1B4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ru-RU" sz="4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altLang="ru-RU" sz="4800" dirty="0" err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труктура</a:t>
            </a:r>
            <a:r>
              <a:rPr lang="ru-RU" altLang="ru-RU" sz="4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данных.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4417D3B-E722-4A40-B3AA-5AF73C89E7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9920"/>
            <a:ext cx="4038600" cy="4770438"/>
          </a:xfrm>
        </p:spPr>
        <p:txBody>
          <a:bodyPr/>
          <a:lstStyle/>
          <a:p>
            <a:r>
              <a:rPr lang="ru-RU" altLang="ru-RU" sz="1800" dirty="0"/>
              <a:t>Имеется массив </a:t>
            </a:r>
            <a:r>
              <a:rPr lang="en-US" altLang="ru-RU" sz="1800" dirty="0"/>
              <a:t>points, </a:t>
            </a:r>
            <a:r>
              <a:rPr lang="ru-RU" altLang="ru-RU" sz="1800" dirty="0"/>
              <a:t>хранящий координаты данного множества точек.</a:t>
            </a:r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ru-RU" altLang="ru-RU" sz="1800" dirty="0"/>
          </a:p>
          <a:p>
            <a:endParaRPr lang="ru-RU" altLang="ru-RU" sz="1800" dirty="0"/>
          </a:p>
        </p:txBody>
      </p:sp>
      <p:graphicFrame>
        <p:nvGraphicFramePr>
          <p:cNvPr id="25696" name="Group 96">
            <a:extLst>
              <a:ext uri="{FF2B5EF4-FFF2-40B4-BE49-F238E27FC236}">
                <a16:creationId xmlns:a16="http://schemas.microsoft.com/office/drawing/2014/main" id="{EA4612FB-8CC6-4FCA-B8C4-9FA9A5F0A45D}"/>
              </a:ext>
            </a:extLst>
          </p:cNvPr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171907009"/>
              </p:ext>
            </p:extLst>
          </p:nvPr>
        </p:nvGraphicFramePr>
        <p:xfrm>
          <a:off x="852456" y="2123190"/>
          <a:ext cx="6986587" cy="1150939"/>
        </p:xfrm>
        <a:graphic>
          <a:graphicData uri="http://schemas.openxmlformats.org/drawingml/2006/table">
            <a:tbl>
              <a:tblPr/>
              <a:tblGrid>
                <a:gridCol w="777875">
                  <a:extLst>
                    <a:ext uri="{9D8B030D-6E8A-4147-A177-3AD203B41FA5}">
                      <a16:colId xmlns:a16="http://schemas.microsoft.com/office/drawing/2014/main" val="2025491741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3299649097"/>
                    </a:ext>
                  </a:extLst>
                </a:gridCol>
                <a:gridCol w="776288">
                  <a:extLst>
                    <a:ext uri="{9D8B030D-6E8A-4147-A177-3AD203B41FA5}">
                      <a16:colId xmlns:a16="http://schemas.microsoft.com/office/drawing/2014/main" val="2572423758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val="350961333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1546054405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val="2781832276"/>
                    </a:ext>
                  </a:extLst>
                </a:gridCol>
                <a:gridCol w="776288">
                  <a:extLst>
                    <a:ext uri="{9D8B030D-6E8A-4147-A177-3AD203B41FA5}">
                      <a16:colId xmlns:a16="http://schemas.microsoft.com/office/drawing/2014/main" val="3908453856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3415215035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val="3341676452"/>
                    </a:ext>
                  </a:extLst>
                </a:gridCol>
              </a:tblGrid>
              <a:tr h="5878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962163"/>
                  </a:ext>
                </a:extLst>
              </a:tr>
              <a:tr h="5631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x1;y1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x2;y2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x3;y3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x4;y4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x5;y5</a:t>
                      </a:r>
                      <a:endParaRPr kumimoji="0" lang="ru-RU" alt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x6;y6</a:t>
                      </a:r>
                      <a:endParaRPr kumimoji="0" lang="ru-RU" alt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x7;y7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x8;y8</a:t>
                      </a:r>
                      <a:endParaRPr kumimoji="0" lang="ru-RU" alt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x9;y9</a:t>
                      </a:r>
                      <a:endParaRPr kumimoji="0" lang="ru-RU" alt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104787"/>
                  </a:ext>
                </a:extLst>
              </a:tr>
            </a:tbl>
          </a:graphicData>
        </a:graphic>
      </p:graphicFrame>
      <p:graphicFrame>
        <p:nvGraphicFramePr>
          <p:cNvPr id="25716" name="Group 116">
            <a:extLst>
              <a:ext uri="{FF2B5EF4-FFF2-40B4-BE49-F238E27FC236}">
                <a16:creationId xmlns:a16="http://schemas.microsoft.com/office/drawing/2014/main" id="{0088EC0E-4443-48DA-9DD0-9A8B39CA27C8}"/>
              </a:ext>
            </a:extLst>
          </p:cNvPr>
          <p:cNvGraphicFramePr>
            <a:graphicFrameLocks noGrp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273176763"/>
              </p:ext>
            </p:extLst>
          </p:nvPr>
        </p:nvGraphicFramePr>
        <p:xfrm>
          <a:off x="2339975" y="4161710"/>
          <a:ext cx="3168650" cy="1079501"/>
        </p:xfrm>
        <a:graphic>
          <a:graphicData uri="http://schemas.openxmlformats.org/drawingml/2006/table">
            <a:tbl>
              <a:tblPr/>
              <a:tblGrid>
                <a:gridCol w="793750">
                  <a:extLst>
                    <a:ext uri="{9D8B030D-6E8A-4147-A177-3AD203B41FA5}">
                      <a16:colId xmlns:a16="http://schemas.microsoft.com/office/drawing/2014/main" val="143100371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989780385"/>
                    </a:ext>
                  </a:extLst>
                </a:gridCol>
                <a:gridCol w="736124">
                  <a:extLst>
                    <a:ext uri="{9D8B030D-6E8A-4147-A177-3AD203B41FA5}">
                      <a16:colId xmlns:a16="http://schemas.microsoft.com/office/drawing/2014/main" val="1082962303"/>
                    </a:ext>
                  </a:extLst>
                </a:gridCol>
                <a:gridCol w="846613">
                  <a:extLst>
                    <a:ext uri="{9D8B030D-6E8A-4147-A177-3AD203B41FA5}">
                      <a16:colId xmlns:a16="http://schemas.microsoft.com/office/drawing/2014/main" val="284155227"/>
                    </a:ext>
                  </a:extLst>
                </a:gridCol>
              </a:tblGrid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ru-RU" altLang="ru-RU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ru-RU" altLang="ru-RU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kumimoji="0" lang="ru-RU" altLang="ru-RU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ru-RU" altLang="ru-RU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44983"/>
                  </a:ext>
                </a:extLst>
              </a:tr>
              <a:tr h="585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Circle 1</a:t>
                      </a:r>
                      <a:endParaRPr kumimoji="0" lang="ru-RU" alt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Circle 2</a:t>
                      </a:r>
                      <a:endParaRPr kumimoji="0" lang="ru-RU" altLang="ru-RU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Circle 3</a:t>
                      </a:r>
                      <a:endParaRPr kumimoji="0" lang="ru-RU" altLang="ru-RU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Circle 4</a:t>
                      </a:r>
                      <a:endParaRPr kumimoji="0" lang="ru-RU" altLang="ru-RU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071254"/>
                  </a:ext>
                </a:extLst>
              </a:tr>
            </a:tbl>
          </a:graphicData>
        </a:graphic>
      </p:graphicFrame>
      <p:sp>
        <p:nvSpPr>
          <p:cNvPr id="25722" name="Text Box 122">
            <a:extLst>
              <a:ext uri="{FF2B5EF4-FFF2-40B4-BE49-F238E27FC236}">
                <a16:creationId xmlns:a16="http://schemas.microsoft.com/office/drawing/2014/main" id="{801A64BF-FA44-4AAC-BF51-4E026D3F6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2942" y="4725143"/>
            <a:ext cx="28664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dirty="0"/>
              <a:t>Объекты класса </a:t>
            </a:r>
            <a:r>
              <a:rPr lang="en-US" altLang="ru-RU" dirty="0"/>
              <a:t>Circle</a:t>
            </a:r>
            <a:r>
              <a:rPr lang="ru-RU" altLang="ru-RU" dirty="0"/>
              <a:t> </a:t>
            </a:r>
            <a:endParaRPr lang="ru-RU" altLang="ru-RU" sz="1800" dirty="0"/>
          </a:p>
        </p:txBody>
      </p:sp>
      <p:sp>
        <p:nvSpPr>
          <p:cNvPr id="25723" name="Line 123">
            <a:extLst>
              <a:ext uri="{FF2B5EF4-FFF2-40B4-BE49-F238E27FC236}">
                <a16:creationId xmlns:a16="http://schemas.microsoft.com/office/drawing/2014/main" id="{68501BB8-7F25-4B94-BC77-E85B061A0A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7813" y="4725143"/>
            <a:ext cx="683875" cy="288182"/>
          </a:xfrm>
          <a:prstGeom prst="line">
            <a:avLst/>
          </a:prstGeom>
          <a:ln w="38100">
            <a:headEnd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5724" name="Text Box 124">
            <a:extLst>
              <a:ext uri="{FF2B5EF4-FFF2-40B4-BE49-F238E27FC236}">
                <a16:creationId xmlns:a16="http://schemas.microsoft.com/office/drawing/2014/main" id="{4EF8ADDD-0108-4C8C-A47A-3A486B8FC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137" y="3609455"/>
            <a:ext cx="14033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1800" dirty="0"/>
              <a:t>Массив</a:t>
            </a:r>
            <a:r>
              <a:rPr lang="ru-RU" altLang="ru-RU" dirty="0"/>
              <a:t>, окружностей, возникающих при процессе</a:t>
            </a:r>
            <a:endParaRPr lang="ru-RU" altLang="ru-RU" sz="1800" dirty="0"/>
          </a:p>
        </p:txBody>
      </p:sp>
      <p:sp>
        <p:nvSpPr>
          <p:cNvPr id="25749" name="Text Box 149">
            <a:extLst>
              <a:ext uri="{FF2B5EF4-FFF2-40B4-BE49-F238E27FC236}">
                <a16:creationId xmlns:a16="http://schemas.microsoft.com/office/drawing/2014/main" id="{4F749D99-6ED5-4BB7-94E2-72FFD710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5229225"/>
            <a:ext cx="301556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dirty="0"/>
              <a:t>Объект класса </a:t>
            </a:r>
            <a:r>
              <a:rPr lang="en-US" altLang="ru-RU" dirty="0"/>
              <a:t>circle, </a:t>
            </a:r>
            <a:endParaRPr lang="ru-RU" altLang="ru-RU" dirty="0"/>
          </a:p>
          <a:p>
            <a:r>
              <a:rPr lang="ru-RU" altLang="ru-RU" dirty="0"/>
              <a:t>являющийся полученной</a:t>
            </a:r>
          </a:p>
          <a:p>
            <a:r>
              <a:rPr lang="ru-RU" altLang="ru-RU" dirty="0"/>
              <a:t>окружностью</a:t>
            </a:r>
          </a:p>
          <a:p>
            <a:endParaRPr lang="ru-RU" altLang="ru-RU" sz="1600" dirty="0"/>
          </a:p>
        </p:txBody>
      </p:sp>
      <p:sp>
        <p:nvSpPr>
          <p:cNvPr id="25751" name="Line 151">
            <a:extLst>
              <a:ext uri="{FF2B5EF4-FFF2-40B4-BE49-F238E27FC236}">
                <a16:creationId xmlns:a16="http://schemas.microsoft.com/office/drawing/2014/main" id="{E0B5E8BF-E3D8-4D49-B0A6-899F20B621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12072" y="5734050"/>
            <a:ext cx="828353" cy="32067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5752" name="AutoShape 15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4923941-519B-4040-A082-F105254B6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6092825"/>
            <a:ext cx="1081087" cy="576263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1400"/>
              <a:t>Содержание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2C806DA-2A4E-4913-AF53-3F64E8C4FB69}"/>
              </a:ext>
            </a:extLst>
          </p:cNvPr>
          <p:cNvCxnSpPr>
            <a:cxnSpLocks/>
            <a:stCxn id="25722" idx="1"/>
          </p:cNvCxnSpPr>
          <p:nvPr/>
        </p:nvCxnSpPr>
        <p:spPr>
          <a:xfrm flipH="1">
            <a:off x="5551537" y="4909809"/>
            <a:ext cx="61140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56985A8-8F9D-4902-AD19-C913C4CEF855}"/>
              </a:ext>
            </a:extLst>
          </p:cNvPr>
          <p:cNvCxnSpPr>
            <a:cxnSpLocks/>
          </p:cNvCxnSpPr>
          <p:nvPr/>
        </p:nvCxnSpPr>
        <p:spPr>
          <a:xfrm>
            <a:off x="1961652" y="3274129"/>
            <a:ext cx="711632" cy="887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4A31683-5D06-468E-BB05-D7F1C5E6654E}"/>
              </a:ext>
            </a:extLst>
          </p:cNvPr>
          <p:cNvCxnSpPr>
            <a:cxnSpLocks/>
          </p:cNvCxnSpPr>
          <p:nvPr/>
        </p:nvCxnSpPr>
        <p:spPr>
          <a:xfrm flipH="1">
            <a:off x="2673285" y="3274129"/>
            <a:ext cx="835388" cy="887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7EE84BA-1C0A-4738-990E-AA444122B014}"/>
              </a:ext>
            </a:extLst>
          </p:cNvPr>
          <p:cNvCxnSpPr>
            <a:cxnSpLocks/>
            <a:stCxn id="25696" idx="2"/>
          </p:cNvCxnSpPr>
          <p:nvPr/>
        </p:nvCxnSpPr>
        <p:spPr>
          <a:xfrm flipH="1">
            <a:off x="2879725" y="3274129"/>
            <a:ext cx="1466024" cy="887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0" name="Таблица 30">
            <a:extLst>
              <a:ext uri="{FF2B5EF4-FFF2-40B4-BE49-F238E27FC236}">
                <a16:creationId xmlns:a16="http://schemas.microsoft.com/office/drawing/2014/main" id="{B2DA40E0-47B0-48AD-AB61-BCFA6BD45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410786"/>
              </p:ext>
            </p:extLst>
          </p:nvPr>
        </p:nvGraphicFramePr>
        <p:xfrm>
          <a:off x="3508673" y="5530341"/>
          <a:ext cx="1503680" cy="973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3680">
                  <a:extLst>
                    <a:ext uri="{9D8B030D-6E8A-4147-A177-3AD203B41FA5}">
                      <a16:colId xmlns:a16="http://schemas.microsoft.com/office/drawing/2014/main" val="2400901264"/>
                    </a:ext>
                  </a:extLst>
                </a:gridCol>
              </a:tblGrid>
              <a:tr h="370509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931421"/>
                  </a:ext>
                </a:extLst>
              </a:tr>
              <a:tr h="486294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rescircle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0147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0C808E4-3541-4A1A-8C38-24DC6389E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3789" y="59108"/>
            <a:ext cx="7055380" cy="1400530"/>
          </a:xfrm>
        </p:spPr>
        <p:txBody>
          <a:bodyPr/>
          <a:lstStyle/>
          <a:p>
            <a:r>
              <a:rPr lang="ru-RU" altLang="ru-RU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решения задачи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7E20F0E-0A95-4F13-B4F3-FCA472A448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712" y="908664"/>
            <a:ext cx="8472840" cy="5850780"/>
          </a:xfrm>
        </p:spPr>
        <p:txBody>
          <a:bodyPr>
            <a:normAutofit/>
          </a:bodyPr>
          <a:lstStyle/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Рассматриваем всевозможные тройки точек и треугольники, ими образованные. Находим их описанные окружности:</a:t>
            </a:r>
          </a:p>
          <a:p>
            <a:endParaRPr lang="ru-RU" altLang="ru-RU" sz="1800" dirty="0"/>
          </a:p>
          <a:p>
            <a:endParaRPr lang="ru-RU" altLang="ru-RU" sz="1800" dirty="0"/>
          </a:p>
          <a:p>
            <a:endParaRPr lang="ru-RU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pPr marL="0" indent="0">
              <a:buNone/>
            </a:pPr>
            <a:endParaRPr lang="en-US" altLang="ru-RU" sz="1800" dirty="0"/>
          </a:p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каждой из них считаем плотность точек внутри.</a:t>
            </a:r>
          </a:p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Выбираем из них окружность с наибольшей плотностью точек.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Находим все точки внутри.</a:t>
            </a:r>
          </a:p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Рисуем эту окружность и точки, преобразовав их в маленькие кружочки.</a:t>
            </a:r>
          </a:p>
          <a:p>
            <a:endParaRPr lang="ru-RU" altLang="ru-RU" sz="1800" dirty="0"/>
          </a:p>
          <a:p>
            <a:endParaRPr lang="ru-RU" altLang="ru-RU" sz="1800" dirty="0"/>
          </a:p>
          <a:p>
            <a:endParaRPr lang="ru-RU" altLang="ru-RU" sz="1800" dirty="0"/>
          </a:p>
          <a:p>
            <a:endParaRPr lang="ru-RU" altLang="ru-RU" sz="1800" dirty="0"/>
          </a:p>
          <a:p>
            <a:endParaRPr lang="ru-RU" altLang="ru-RU" sz="1800" dirty="0"/>
          </a:p>
        </p:txBody>
      </p:sp>
      <p:sp>
        <p:nvSpPr>
          <p:cNvPr id="28721" name="AutoShape 4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63C4637-238F-467B-A255-1AE009D68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6092825"/>
            <a:ext cx="1081087" cy="576263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1400"/>
              <a:t>Содержание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CF88BA-343F-498C-9A7B-A344C9C3C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16" t="2208" r="26238" b="9365"/>
          <a:stretch/>
        </p:blipFill>
        <p:spPr>
          <a:xfrm>
            <a:off x="827087" y="1718771"/>
            <a:ext cx="3872359" cy="23403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A143E5-DA7B-4143-B910-C0226DB88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82" t="6249" r="18499" b="8000"/>
          <a:stretch/>
        </p:blipFill>
        <p:spPr>
          <a:xfrm>
            <a:off x="4953095" y="1718770"/>
            <a:ext cx="2581108" cy="2340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2B07B-40DE-4704-A1C4-47E8B95DA7DF}"/>
              </a:ext>
            </a:extLst>
          </p:cNvPr>
          <p:cNvSpPr txBox="1"/>
          <p:nvPr/>
        </p:nvSpPr>
        <p:spPr>
          <a:xfrm>
            <a:off x="7722420" y="1567607"/>
            <a:ext cx="1421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ru-RU" dirty="0"/>
              <a:t>Внутри 13 точек, площадь окружности – 347, 5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2456DFE-EB5B-481D-A0F3-2ADC4B1F13C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32408" y="2444770"/>
            <a:ext cx="90012" cy="35414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FF66BD-F7AC-4FFC-B489-43E5E676CD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22" t="37750" r="64766" b="32500"/>
          <a:stretch/>
        </p:blipFill>
        <p:spPr>
          <a:xfrm rot="16200000">
            <a:off x="5059738" y="5551610"/>
            <a:ext cx="1004788" cy="1620216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9DEC70F-A865-4EBC-A06C-22B90D4316A4}"/>
              </a:ext>
            </a:extLst>
          </p:cNvPr>
          <p:cNvCxnSpPr>
            <a:cxnSpLocks/>
          </p:cNvCxnSpPr>
          <p:nvPr/>
        </p:nvCxnSpPr>
        <p:spPr>
          <a:xfrm>
            <a:off x="3581868" y="6039348"/>
            <a:ext cx="990132" cy="450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704D6-7FFE-433F-984A-6B55A594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60" y="278580"/>
            <a:ext cx="7055380" cy="1150642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00FF00"/>
                </a:solidFill>
              </a:rPr>
              <a:t>Пример работы программы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EB9FC-6A35-4C45-9798-EFA0554C343C}"/>
              </a:ext>
            </a:extLst>
          </p:cNvPr>
          <p:cNvSpPr txBox="1"/>
          <p:nvPr/>
        </p:nvSpPr>
        <p:spPr>
          <a:xfrm>
            <a:off x="0" y="1988808"/>
            <a:ext cx="666088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Сгенерировали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 случайных точек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Нажимаем кнопку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,,решить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A66345-CB9C-4529-ABB5-56A5312035B7}"/>
              </a:ext>
            </a:extLst>
          </p:cNvPr>
          <p:cNvCxnSpPr>
            <a:cxnSpLocks/>
          </p:cNvCxnSpPr>
          <p:nvPr/>
        </p:nvCxnSpPr>
        <p:spPr>
          <a:xfrm>
            <a:off x="3041796" y="2708904"/>
            <a:ext cx="1170156" cy="36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AE9CAD6-7ADF-43FD-9213-FB21C994C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0" r="15547" b="14999"/>
          <a:stretch/>
        </p:blipFill>
        <p:spPr>
          <a:xfrm>
            <a:off x="4361224" y="1573997"/>
            <a:ext cx="4923598" cy="279037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77E6C47-07CE-411D-B3B6-2918BB4CB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0" r="17139" b="15000"/>
          <a:stretch/>
        </p:blipFill>
        <p:spPr>
          <a:xfrm>
            <a:off x="4361224" y="4509144"/>
            <a:ext cx="4782775" cy="2372333"/>
          </a:xfrm>
          <a:prstGeom prst="rect">
            <a:avLst/>
          </a:prstGeom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BFE9BC6C-6918-47CC-A8BC-C30F284804C7}"/>
              </a:ext>
            </a:extLst>
          </p:cNvPr>
          <p:cNvCxnSpPr>
            <a:cxnSpLocks/>
          </p:cNvCxnSpPr>
          <p:nvPr/>
        </p:nvCxnSpPr>
        <p:spPr>
          <a:xfrm>
            <a:off x="2141676" y="5589288"/>
            <a:ext cx="1980264" cy="36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6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759</TotalTime>
  <Words>512</Words>
  <Application>Microsoft Office PowerPoint</Application>
  <PresentationFormat>Экран (4:3)</PresentationFormat>
  <Paragraphs>138</Paragraphs>
  <Slides>12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Ион</vt:lpstr>
      <vt:lpstr>Формула</vt:lpstr>
      <vt:lpstr>Нахождение окружности, имеющей наибольшую плотность точек внутри себя.</vt:lpstr>
      <vt:lpstr>Этапы решения задачи</vt:lpstr>
      <vt:lpstr>Постановка задачи</vt:lpstr>
      <vt:lpstr>Входные и выходные данные</vt:lpstr>
      <vt:lpstr>Так что же нужно сделать?</vt:lpstr>
      <vt:lpstr>Математическая модель</vt:lpstr>
      <vt:lpstr>Cтруктура данных.</vt:lpstr>
      <vt:lpstr>Метод решения задачи</vt:lpstr>
      <vt:lpstr>Пример работы программы</vt:lpstr>
      <vt:lpstr>О программе</vt:lpstr>
      <vt:lpstr>Возникшие затруднения</vt:lpstr>
      <vt:lpstr>Презентация PowerPoint</vt:lpstr>
    </vt:vector>
  </TitlesOfParts>
  <Company>LETI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проекта по информатике</dc:title>
  <dc:creator>Ривин Дмитрий</dc:creator>
  <cp:lastModifiedBy>MSI GS 66</cp:lastModifiedBy>
  <cp:revision>58</cp:revision>
  <dcterms:created xsi:type="dcterms:W3CDTF">2009-05-10T08:10:00Z</dcterms:created>
  <dcterms:modified xsi:type="dcterms:W3CDTF">2021-04-21T21:23:04Z</dcterms:modified>
</cp:coreProperties>
</file>